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League Spartan Medium"/>
      <p:regular r:id="rId27"/>
      <p:bold r:id="rId28"/>
    </p:embeddedFont>
    <p:embeddedFont>
      <p:font typeface="Inter"/>
      <p:regular r:id="rId29"/>
      <p:bold r:id="rId30"/>
    </p:embeddedFont>
    <p:embeddedFont>
      <p:font typeface="Poppi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LeagueSpartanMedium-bold.fntdata"/><Relationship Id="rId27" Type="http://schemas.openxmlformats.org/officeDocument/2006/relationships/font" Target="fonts/LeagueSpartan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-regular.fntdata"/><Relationship Id="rId30" Type="http://schemas.openxmlformats.org/officeDocument/2006/relationships/font" Target="fonts/Inter-bold.fntdata"/><Relationship Id="rId11" Type="http://schemas.openxmlformats.org/officeDocument/2006/relationships/slide" Target="slides/slide5.xml"/><Relationship Id="rId33" Type="http://schemas.openxmlformats.org/officeDocument/2006/relationships/font" Target="fonts/Poppins-italic.fntdata"/><Relationship Id="rId10" Type="http://schemas.openxmlformats.org/officeDocument/2006/relationships/slide" Target="slides/slide4.xml"/><Relationship Id="rId32" Type="http://schemas.openxmlformats.org/officeDocument/2006/relationships/font" Target="fonts/Poppi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Poppi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SLIDES_API15416616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SLIDES_API15416616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694dc732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694dc732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694dc7322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694dc7322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694dc7322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694dc7322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5bf61c2b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45bf61c2b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634b3bb5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634b3bb5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634b3bb5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634b3bb5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694dc732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694dc732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694dc7322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694dc7322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4694dc7322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4694dc7322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4faeb68a4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44faeb68a4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4faeb68a4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44faeb68a4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SLIDES_API15416616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SLIDES_API15416616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4faeb68a4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4faeb68a4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4faeb68a4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4faeb68a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4faeb68a4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44faeb68a4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694dc732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694dc732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4faeb68a4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44faeb68a4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4faeb68a4_3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4faeb68a4_3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694dc732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694dc732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7871" r="4470" t="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15"/>
          <p:cNvSpPr/>
          <p:nvPr>
            <p:ph idx="2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5" name="Google Shape;65;p15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fmla="val 10804369" name="adj1"/>
              <a:gd fmla="val 16200000" name="adj2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C2C"/>
              </a:solidFill>
            </a:endParaRPr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" name="Google Shape;67;p15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fmla="val 50000" name="adj"/>
            </a:avLst>
          </a:prstGeom>
          <a:solidFill>
            <a:srgbClr val="F47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/>
          <p:nvPr>
            <p:ph idx="2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0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2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2575" y="2454150"/>
            <a:ext cx="2701425" cy="26893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0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2" type="subTitle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/>
          </a:blip>
          <a:srcRect b="13464" l="0" r="49205" t="0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3" type="subTitle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93" name="Google Shape;9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39.jp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23.png"/><Relationship Id="rId7" Type="http://schemas.openxmlformats.org/officeDocument/2006/relationships/image" Target="../media/image36.png"/><Relationship Id="rId8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11" Type="http://schemas.openxmlformats.org/officeDocument/2006/relationships/image" Target="../media/image30.png"/><Relationship Id="rId10" Type="http://schemas.openxmlformats.org/officeDocument/2006/relationships/image" Target="../media/image34.png"/><Relationship Id="rId12" Type="http://schemas.openxmlformats.org/officeDocument/2006/relationships/image" Target="../media/image29.png"/><Relationship Id="rId9" Type="http://schemas.openxmlformats.org/officeDocument/2006/relationships/hyperlink" Target="http://drive.google.com/file/d/15UrjkKj9Cd89wXrNBm95M4_DobAoc_eP/view" TargetMode="External"/><Relationship Id="rId5" Type="http://schemas.openxmlformats.org/officeDocument/2006/relationships/image" Target="../media/image37.png"/><Relationship Id="rId6" Type="http://schemas.openxmlformats.org/officeDocument/2006/relationships/hyperlink" Target="http://drive.google.com/file/d/1Nwwtjhrgx-U1HysupaiY-VDufC4ss7Or/view" TargetMode="External"/><Relationship Id="rId7" Type="http://schemas.openxmlformats.org/officeDocument/2006/relationships/image" Target="../media/image19.png"/><Relationship Id="rId8" Type="http://schemas.openxmlformats.org/officeDocument/2006/relationships/hyperlink" Target="http://drive.google.com/file/d/1RXsac2bjN5ODNMBRg-zfnmlNU5v6xCTJ/view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hyperlink" Target="http://drive.google.com/file/d/11yd2PF6bHJ9mSj-Hdl3pyBDgCkj2rCi1/view" TargetMode="External"/><Relationship Id="rId11" Type="http://schemas.openxmlformats.org/officeDocument/2006/relationships/hyperlink" Target="http://drive.google.com/file/d/1ptUVW1prvyYhyDkzkY7XilK0jMUADUPH/view" TargetMode="External"/><Relationship Id="rId10" Type="http://schemas.openxmlformats.org/officeDocument/2006/relationships/image" Target="../media/image49.png"/><Relationship Id="rId12" Type="http://schemas.openxmlformats.org/officeDocument/2006/relationships/hyperlink" Target="http://drive.google.com/file/d/1_9FZutiA7RWxH0kS3St9YImlv9Qbq1Lr/view" TargetMode="External"/><Relationship Id="rId9" Type="http://schemas.openxmlformats.org/officeDocument/2006/relationships/image" Target="../media/image44.png"/><Relationship Id="rId5" Type="http://schemas.openxmlformats.org/officeDocument/2006/relationships/image" Target="../media/image19.png"/><Relationship Id="rId6" Type="http://schemas.openxmlformats.org/officeDocument/2006/relationships/image" Target="../media/image42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png"/><Relationship Id="rId4" Type="http://schemas.openxmlformats.org/officeDocument/2006/relationships/image" Target="../media/image43.png"/><Relationship Id="rId11" Type="http://schemas.openxmlformats.org/officeDocument/2006/relationships/hyperlink" Target="http://drive.google.com/file/d/1fbx6k_pIktPU4JPhn1du4uWKRciS8BLb/view" TargetMode="External"/><Relationship Id="rId10" Type="http://schemas.openxmlformats.org/officeDocument/2006/relationships/image" Target="../media/image19.png"/><Relationship Id="rId12" Type="http://schemas.openxmlformats.org/officeDocument/2006/relationships/hyperlink" Target="http://drive.google.com/file/d/1nvEW_DH3rvJZUJp1a3R9fvtgi0sq_n15/view" TargetMode="External"/><Relationship Id="rId9" Type="http://schemas.openxmlformats.org/officeDocument/2006/relationships/hyperlink" Target="http://drive.google.com/file/d/10YAchDeuEjAfJpUbtoyNwejfT-S49CM_/view" TargetMode="External"/><Relationship Id="rId5" Type="http://schemas.openxmlformats.org/officeDocument/2006/relationships/image" Target="../media/image47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Q7ipbnKfmnvOgnGjY3oZx5Y7cOh7Mnkt/view" TargetMode="External"/><Relationship Id="rId4" Type="http://schemas.openxmlformats.org/officeDocument/2006/relationships/image" Target="../media/image19.png"/><Relationship Id="rId11" Type="http://schemas.openxmlformats.org/officeDocument/2006/relationships/image" Target="../media/image52.png"/><Relationship Id="rId10" Type="http://schemas.openxmlformats.org/officeDocument/2006/relationships/hyperlink" Target="http://drive.google.com/file/d/1eBIGY6xI6qRn35yv0Ut20p9yKZRbikGb/view" TargetMode="External"/><Relationship Id="rId12" Type="http://schemas.openxmlformats.org/officeDocument/2006/relationships/image" Target="../media/image53.png"/><Relationship Id="rId9" Type="http://schemas.openxmlformats.org/officeDocument/2006/relationships/image" Target="../media/image43.png"/><Relationship Id="rId5" Type="http://schemas.openxmlformats.org/officeDocument/2006/relationships/image" Target="../media/image50.png"/><Relationship Id="rId6" Type="http://schemas.openxmlformats.org/officeDocument/2006/relationships/image" Target="../media/image57.png"/><Relationship Id="rId7" Type="http://schemas.openxmlformats.org/officeDocument/2006/relationships/image" Target="../media/image48.png"/><Relationship Id="rId8" Type="http://schemas.openxmlformats.org/officeDocument/2006/relationships/hyperlink" Target="http://drive.google.com/file/d/1Gc7bUYrnPDcxIgJV0RgEMWa3tKvp8tLa/view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Relationship Id="rId4" Type="http://schemas.openxmlformats.org/officeDocument/2006/relationships/image" Target="../media/image57.png"/><Relationship Id="rId11" Type="http://schemas.openxmlformats.org/officeDocument/2006/relationships/image" Target="../media/image65.png"/><Relationship Id="rId10" Type="http://schemas.openxmlformats.org/officeDocument/2006/relationships/hyperlink" Target="http://drive.google.com/file/d/1d3I92VQ4K93DJ3_1hPExSB_yi4T4a9I5/view" TargetMode="External"/><Relationship Id="rId12" Type="http://schemas.openxmlformats.org/officeDocument/2006/relationships/image" Target="../media/image58.png"/><Relationship Id="rId9" Type="http://schemas.openxmlformats.org/officeDocument/2006/relationships/hyperlink" Target="http://drive.google.com/file/d/1iOxU2chJpjb0G471JqkOjH5DjcC6CmKM/view" TargetMode="External"/><Relationship Id="rId5" Type="http://schemas.openxmlformats.org/officeDocument/2006/relationships/image" Target="../media/image48.png"/><Relationship Id="rId6" Type="http://schemas.openxmlformats.org/officeDocument/2006/relationships/hyperlink" Target="http://drive.google.com/file/d/1eBIGY6xI6qRn35yv0Ut20p9yKZRbikGb/view" TargetMode="External"/><Relationship Id="rId7" Type="http://schemas.openxmlformats.org/officeDocument/2006/relationships/image" Target="../media/image19.png"/><Relationship Id="rId8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9.png"/><Relationship Id="rId4" Type="http://schemas.openxmlformats.org/officeDocument/2006/relationships/image" Target="../media/image64.png"/><Relationship Id="rId11" Type="http://schemas.openxmlformats.org/officeDocument/2006/relationships/image" Target="../media/image60.png"/><Relationship Id="rId10" Type="http://schemas.openxmlformats.org/officeDocument/2006/relationships/image" Target="../media/image63.png"/><Relationship Id="rId12" Type="http://schemas.openxmlformats.org/officeDocument/2006/relationships/image" Target="../media/image56.png"/><Relationship Id="rId9" Type="http://schemas.openxmlformats.org/officeDocument/2006/relationships/hyperlink" Target="http://drive.google.com/file/d/1e28v2DISBrg3a-a3u0NBAuUDGefwVMMp/view" TargetMode="External"/><Relationship Id="rId5" Type="http://schemas.openxmlformats.org/officeDocument/2006/relationships/image" Target="../media/image61.png"/><Relationship Id="rId6" Type="http://schemas.openxmlformats.org/officeDocument/2006/relationships/hyperlink" Target="http://drive.google.com/file/d/1bzB9u1cRaR46NqEjq4J1BpXYz3HsLyER/view" TargetMode="External"/><Relationship Id="rId7" Type="http://schemas.openxmlformats.org/officeDocument/2006/relationships/image" Target="../media/image19.png"/><Relationship Id="rId8" Type="http://schemas.openxmlformats.org/officeDocument/2006/relationships/hyperlink" Target="http://drive.google.com/file/d/1gfZ5ucJ4O-ZCT5lwmeCbMT13XzPhAmaq/view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rxiv.org/pdf/1606.00021.pdf" TargetMode="External"/><Relationship Id="rId4" Type="http://schemas.openxmlformats.org/officeDocument/2006/relationships/hyperlink" Target="https://towardsdatascience.com/voice-translation-and-audio-style-transfer-with-gans-b63d58f61854" TargetMode="External"/><Relationship Id="rId5" Type="http://schemas.openxmlformats.org/officeDocument/2006/relationships/hyperlink" Target="https://cs230.stanford.edu/projects_spring_2021/reports/76.pdf" TargetMode="External"/><Relationship Id="rId6" Type="http://schemas.openxmlformats.org/officeDocument/2006/relationships/hyperlink" Target="https://github.com/DmitryUlyanov/neural-style-audio-torch" TargetMode="External"/><Relationship Id="rId7" Type="http://schemas.openxmlformats.org/officeDocument/2006/relationships/image" Target="../media/image6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55.png"/><Relationship Id="rId5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632175" y="1340738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Music Style Transfer</a:t>
            </a:r>
            <a:endParaRPr sz="4900"/>
          </a:p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551675" y="2557200"/>
            <a:ext cx="16644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/>
              <a:t>Dmitriy Volynov</a:t>
            </a:r>
            <a:endParaRPr sz="1500"/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525" y="2527600"/>
            <a:ext cx="494375" cy="494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175" y="3116375"/>
            <a:ext cx="494375" cy="50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1221575" y="3132325"/>
            <a:ext cx="1729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>
                <a:solidFill>
                  <a:srgbClr val="ADADAD"/>
                </a:solidFill>
              </a:rPr>
              <a:t>Nikita Pestretsov</a:t>
            </a:r>
            <a:endParaRPr sz="1500"/>
          </a:p>
        </p:txBody>
      </p:sp>
      <p:sp>
        <p:nvSpPr>
          <p:cNvPr id="104" name="Google Shape;104;p21"/>
          <p:cNvSpPr txBox="1"/>
          <p:nvPr/>
        </p:nvSpPr>
        <p:spPr>
          <a:xfrm>
            <a:off x="1162150" y="480575"/>
            <a:ext cx="22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ADADAD"/>
                </a:solidFill>
                <a:latin typeface="Inter"/>
                <a:ea typeface="Inter"/>
                <a:cs typeface="Inter"/>
                <a:sym typeface="Inter"/>
              </a:rPr>
              <a:t>IThub College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5" name="Google Shape;105;p21"/>
          <p:cNvPicPr preferRelativeResize="0"/>
          <p:nvPr/>
        </p:nvPicPr>
        <p:blipFill rotWithShape="1">
          <a:blip r:embed="rId5">
            <a:alphaModFix/>
          </a:blip>
          <a:srcRect b="14966" l="0" r="0" t="14966"/>
          <a:stretch/>
        </p:blipFill>
        <p:spPr>
          <a:xfrm>
            <a:off x="2220508" y="3681013"/>
            <a:ext cx="494400" cy="494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" name="Google Shape;106;p21"/>
          <p:cNvSpPr txBox="1"/>
          <p:nvPr/>
        </p:nvSpPr>
        <p:spPr>
          <a:xfrm>
            <a:off x="551675" y="3737725"/>
            <a:ext cx="1310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>
                <a:solidFill>
                  <a:srgbClr val="ADADAD"/>
                </a:solidFill>
                <a:latin typeface="Inter"/>
                <a:ea typeface="Inter"/>
                <a:cs typeface="Inter"/>
                <a:sym typeface="Inter"/>
              </a:rPr>
              <a:t>Gleb Kolonin</a:t>
            </a:r>
            <a:endParaRPr sz="1500">
              <a:solidFill>
                <a:srgbClr val="ADADA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21"/>
          <p:cNvSpPr txBox="1"/>
          <p:nvPr/>
        </p:nvSpPr>
        <p:spPr>
          <a:xfrm>
            <a:off x="1117775" y="4323900"/>
            <a:ext cx="18333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500">
                <a:solidFill>
                  <a:srgbClr val="ADADAD"/>
                </a:solidFill>
                <a:latin typeface="Inter"/>
                <a:ea typeface="Inter"/>
                <a:cs typeface="Inter"/>
                <a:sym typeface="Inter"/>
              </a:rPr>
              <a:t>Alexander Dyakov</a:t>
            </a:r>
            <a:endParaRPr sz="1500">
              <a:solidFill>
                <a:srgbClr val="ADADA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175" y="4296912"/>
            <a:ext cx="494376" cy="49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1212775" y="308450"/>
            <a:ext cx="4126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Training process</a:t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4880" y="1522977"/>
            <a:ext cx="1480907" cy="293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567" y="1522968"/>
            <a:ext cx="1480907" cy="299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9188" y="1522982"/>
            <a:ext cx="1480907" cy="297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 txBox="1"/>
          <p:nvPr/>
        </p:nvSpPr>
        <p:spPr>
          <a:xfrm>
            <a:off x="1679012" y="1097312"/>
            <a:ext cx="100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1 epoch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3935179" y="1097300"/>
            <a:ext cx="122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100 epochs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6125906" y="1097323"/>
            <a:ext cx="157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1000 epochs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3084743" y="2757405"/>
            <a:ext cx="541200" cy="4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/>
          <p:nvPr/>
        </p:nvSpPr>
        <p:spPr>
          <a:xfrm>
            <a:off x="5502441" y="2757405"/>
            <a:ext cx="541200" cy="4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1722" y="4611700"/>
            <a:ext cx="1351525" cy="1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9588" y="4619463"/>
            <a:ext cx="1351525" cy="160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59625" y="4611700"/>
            <a:ext cx="1240144" cy="1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1212775" y="308450"/>
            <a:ext cx="72453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Griffin-Lim Algorithm + Inverse Fourier Transform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005" y="1414227"/>
            <a:ext cx="1480907" cy="293962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/>
          <p:nvPr/>
        </p:nvSpPr>
        <p:spPr>
          <a:xfrm>
            <a:off x="3970168" y="2648692"/>
            <a:ext cx="541200" cy="4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400" y="2169563"/>
            <a:ext cx="2906351" cy="14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530400" y="2208300"/>
            <a:ext cx="769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200"/>
              <a:t>Results!</a:t>
            </a:r>
            <a:endParaRPr sz="4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387" y="1344400"/>
            <a:ext cx="1386700" cy="283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200" y="1344400"/>
            <a:ext cx="1431838" cy="28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763" y="1344388"/>
            <a:ext cx="1431850" cy="28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/>
          <p:nvPr/>
        </p:nvSpPr>
        <p:spPr>
          <a:xfrm>
            <a:off x="3113900" y="2532225"/>
            <a:ext cx="454500" cy="4545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26" name="Google Shape;226;p33"/>
          <p:cNvSpPr/>
          <p:nvPr/>
        </p:nvSpPr>
        <p:spPr>
          <a:xfrm>
            <a:off x="5497150" y="2532213"/>
            <a:ext cx="454500" cy="4545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3"/>
          <p:cNvSpPr txBox="1"/>
          <p:nvPr/>
        </p:nvSpPr>
        <p:spPr>
          <a:xfrm>
            <a:off x="1653363" y="900925"/>
            <a:ext cx="117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bbno$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4044152" y="900925"/>
            <a:ext cx="105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Bethoven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6334363" y="900925"/>
            <a:ext cx="126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Bbnohoven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pic>
        <p:nvPicPr>
          <p:cNvPr id="230" name="Google Shape;230;p33" title="output (1)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9512" y="43190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 title="concert2.wav">
            <a:hlinkClick r:id="rId8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7537" y="43190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 title="bbno1.wav">
            <a:hlinkClick r:id="rId9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1237" y="43190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22472" y="385172"/>
            <a:ext cx="574725" cy="5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84627" y="385172"/>
            <a:ext cx="574725" cy="57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80738" y="367224"/>
            <a:ext cx="574725" cy="610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/>
          <p:nvPr/>
        </p:nvSpPr>
        <p:spPr>
          <a:xfrm>
            <a:off x="3221000" y="2554600"/>
            <a:ext cx="454500" cy="4545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41" name="Google Shape;241;p34"/>
          <p:cNvSpPr/>
          <p:nvPr/>
        </p:nvSpPr>
        <p:spPr>
          <a:xfrm>
            <a:off x="5604250" y="2554588"/>
            <a:ext cx="454500" cy="4545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1234073" y="924125"/>
            <a:ext cx="216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Moldovian Trumpet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3965350" y="924125"/>
            <a:ext cx="135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Schubert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6396025" y="924125"/>
            <a:ext cx="12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Trubert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975" y="1340187"/>
            <a:ext cx="1399900" cy="28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 title="truba2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8325" y="44176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5175" y="349996"/>
            <a:ext cx="623500" cy="6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8125" y="350000"/>
            <a:ext cx="623500" cy="6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7375" y="350000"/>
            <a:ext cx="623500" cy="6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4297" y="257000"/>
            <a:ext cx="777200" cy="7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39925" y="1340175"/>
            <a:ext cx="1399900" cy="28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23175" y="1325401"/>
            <a:ext cx="1399900" cy="287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 title="output.mp3">
            <a:hlinkClick r:id="rId11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7372" y="43414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 title="Schubert.mp3">
            <a:hlinkClick r:id="rId12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1272" y="43414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/>
          <p:nvPr/>
        </p:nvSpPr>
        <p:spPr>
          <a:xfrm>
            <a:off x="3124250" y="2554613"/>
            <a:ext cx="454500" cy="4545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60" name="Google Shape;260;p35"/>
          <p:cNvSpPr/>
          <p:nvPr/>
        </p:nvSpPr>
        <p:spPr>
          <a:xfrm>
            <a:off x="5507500" y="2554600"/>
            <a:ext cx="454500" cy="4545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5"/>
          <p:cNvSpPr txBox="1"/>
          <p:nvPr/>
        </p:nvSpPr>
        <p:spPr>
          <a:xfrm>
            <a:off x="1452929" y="924138"/>
            <a:ext cx="153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StarWars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sp>
        <p:nvSpPr>
          <p:cNvPr id="262" name="Google Shape;262;p35"/>
          <p:cNvSpPr txBox="1"/>
          <p:nvPr/>
        </p:nvSpPr>
        <p:spPr>
          <a:xfrm>
            <a:off x="3868600" y="924138"/>
            <a:ext cx="135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USA Anthem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sp>
        <p:nvSpPr>
          <p:cNvPr id="263" name="Google Shape;263;p35"/>
          <p:cNvSpPr txBox="1"/>
          <p:nvPr/>
        </p:nvSpPr>
        <p:spPr>
          <a:xfrm>
            <a:off x="6328500" y="924138"/>
            <a:ext cx="12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StarAnthem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225" y="1374812"/>
            <a:ext cx="1399900" cy="281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425" y="348878"/>
            <a:ext cx="623500" cy="62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8600" y="1352785"/>
            <a:ext cx="1399900" cy="283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5825" y="1351400"/>
            <a:ext cx="1425261" cy="28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6197" y="350998"/>
            <a:ext cx="623500" cy="62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6696" y="344850"/>
            <a:ext cx="623500" cy="633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 title="output (1).mp3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49850" y="434146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 title="usa_anthem.mp3">
            <a:hlinkClick r:id="rId11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39950" y="434146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 title="imperial.mp3">
            <a:hlinkClick r:id="rId12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91575" y="4341463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/>
          <p:nvPr/>
        </p:nvSpPr>
        <p:spPr>
          <a:xfrm>
            <a:off x="3221000" y="2554600"/>
            <a:ext cx="454500" cy="4545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78" name="Google Shape;278;p36"/>
          <p:cNvSpPr/>
          <p:nvPr/>
        </p:nvSpPr>
        <p:spPr>
          <a:xfrm>
            <a:off x="5604250" y="2554588"/>
            <a:ext cx="454500" cy="4545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6"/>
          <p:cNvSpPr txBox="1"/>
          <p:nvPr/>
        </p:nvSpPr>
        <p:spPr>
          <a:xfrm>
            <a:off x="1234073" y="924125"/>
            <a:ext cx="216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Pirates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sp>
        <p:nvSpPr>
          <p:cNvPr id="280" name="Google Shape;280;p36"/>
          <p:cNvSpPr txBox="1"/>
          <p:nvPr/>
        </p:nvSpPr>
        <p:spPr>
          <a:xfrm>
            <a:off x="6373175" y="924125"/>
            <a:ext cx="12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PiratWars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pic>
        <p:nvPicPr>
          <p:cNvPr id="281" name="Google Shape;281;p36" title="output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525" y="43414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3175" y="1337576"/>
            <a:ext cx="1399900" cy="2888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9925" y="1357567"/>
            <a:ext cx="1399900" cy="284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6975" y="1345367"/>
            <a:ext cx="1399900" cy="287297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3872629" y="924113"/>
            <a:ext cx="153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StarWars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pic>
        <p:nvPicPr>
          <p:cNvPr id="286" name="Google Shape;286;p36" title="starwars_theme.mp3">
            <a:hlinkClick r:id="rId8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1275" y="43414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28125" y="348878"/>
            <a:ext cx="623500" cy="62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 title="Pirates.mp3">
            <a:hlinkClick r:id="rId10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325" y="43414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05172" y="350001"/>
            <a:ext cx="623500" cy="6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70275" y="308899"/>
            <a:ext cx="705701" cy="70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/>
          <p:nvPr/>
        </p:nvSpPr>
        <p:spPr>
          <a:xfrm>
            <a:off x="3221000" y="2554600"/>
            <a:ext cx="454500" cy="4545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96" name="Google Shape;296;p37"/>
          <p:cNvSpPr/>
          <p:nvPr/>
        </p:nvSpPr>
        <p:spPr>
          <a:xfrm>
            <a:off x="5604250" y="2554588"/>
            <a:ext cx="454500" cy="4545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7"/>
          <p:cNvSpPr txBox="1"/>
          <p:nvPr/>
        </p:nvSpPr>
        <p:spPr>
          <a:xfrm>
            <a:off x="1234073" y="924125"/>
            <a:ext cx="216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Pirates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6373175" y="924125"/>
            <a:ext cx="12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Pirat/DC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175" y="1337576"/>
            <a:ext cx="1399900" cy="2888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9925" y="1357567"/>
            <a:ext cx="1399900" cy="284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6975" y="1345367"/>
            <a:ext cx="1399900" cy="287297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7"/>
          <p:cNvSpPr txBox="1"/>
          <p:nvPr/>
        </p:nvSpPr>
        <p:spPr>
          <a:xfrm>
            <a:off x="3872629" y="924113"/>
            <a:ext cx="153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AC/DC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pic>
        <p:nvPicPr>
          <p:cNvPr id="303" name="Google Shape;303;p37" title="Pirates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8325" y="43414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05172" y="350001"/>
            <a:ext cx="623500" cy="6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7" title="purple.wav">
            <a:hlinkClick r:id="rId9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1275" y="43414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7" title="output.mp3">
            <a:hlinkClick r:id="rId10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4525" y="43414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28123" y="349998"/>
            <a:ext cx="623500" cy="6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11374" y="333383"/>
            <a:ext cx="623500" cy="656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/>
          <p:nvPr/>
        </p:nvSpPr>
        <p:spPr>
          <a:xfrm>
            <a:off x="3221000" y="2554600"/>
            <a:ext cx="454500" cy="4545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314" name="Google Shape;314;p38"/>
          <p:cNvSpPr/>
          <p:nvPr/>
        </p:nvSpPr>
        <p:spPr>
          <a:xfrm>
            <a:off x="5604250" y="2554588"/>
            <a:ext cx="454500" cy="4545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8"/>
          <p:cNvSpPr txBox="1"/>
          <p:nvPr/>
        </p:nvSpPr>
        <p:spPr>
          <a:xfrm>
            <a:off x="1173773" y="924125"/>
            <a:ext cx="216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Kirkorov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sp>
        <p:nvSpPr>
          <p:cNvPr id="316" name="Google Shape;316;p38"/>
          <p:cNvSpPr txBox="1"/>
          <p:nvPr/>
        </p:nvSpPr>
        <p:spPr>
          <a:xfrm>
            <a:off x="3965350" y="924125"/>
            <a:ext cx="135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Rammstein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sp>
        <p:nvSpPr>
          <p:cNvPr id="317" name="Google Shape;317;p38"/>
          <p:cNvSpPr txBox="1"/>
          <p:nvPr/>
        </p:nvSpPr>
        <p:spPr>
          <a:xfrm>
            <a:off x="6312875" y="924125"/>
            <a:ext cx="12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Kirkostein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pic>
        <p:nvPicPr>
          <p:cNvPr id="318" name="Google Shape;3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850" y="1354935"/>
            <a:ext cx="1399900" cy="285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4750" y="1343319"/>
            <a:ext cx="1399900" cy="2833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5688" y="1333188"/>
            <a:ext cx="1434276" cy="285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 title="output6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4222" y="43414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8" title="sonne.wav">
            <a:hlinkClick r:id="rId8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6097" y="43414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 title="kirkorov_D_minor__bpm_83.wav">
            <a:hlinkClick r:id="rId9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3200" y="43414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40050" y="350724"/>
            <a:ext cx="623500" cy="62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32950" y="349999"/>
            <a:ext cx="623501" cy="62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51077" y="349228"/>
            <a:ext cx="623500" cy="62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/>
          <p:nvPr>
            <p:ph type="title"/>
          </p:nvPr>
        </p:nvSpPr>
        <p:spPr>
          <a:xfrm>
            <a:off x="1225425" y="302150"/>
            <a:ext cx="1609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Links</a:t>
            </a:r>
            <a:endParaRPr/>
          </a:p>
        </p:txBody>
      </p:sp>
      <p:sp>
        <p:nvSpPr>
          <p:cNvPr id="332" name="Google Shape;332;p39"/>
          <p:cNvSpPr txBox="1"/>
          <p:nvPr>
            <p:ph idx="1" type="body"/>
          </p:nvPr>
        </p:nvSpPr>
        <p:spPr>
          <a:xfrm>
            <a:off x="873725" y="1029050"/>
            <a:ext cx="8392200" cy="24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4A86E8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https://arxiv.org/pdf/1606.00021.pdf</a:t>
            </a:r>
            <a:endParaRPr sz="9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4A86E8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https://towardsdatascience.com/voice-translation-and-audio-style-transfer-with-gans-b63d58f61854</a:t>
            </a:r>
            <a:endParaRPr sz="9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4A86E8"/>
                </a:solidFill>
              </a:rPr>
              <a:t>https://openreview.net/pdf?id=BybQ7zWCb</a:t>
            </a:r>
            <a:endParaRPr sz="9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4A86E8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https://cs230.stanford.edu/projects_spring_2021/reports/76.pdf</a:t>
            </a:r>
            <a:endParaRPr sz="9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4A86E8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https://github.com/DmitryUlyanov/neural-style-audio-torch</a:t>
            </a:r>
            <a:endParaRPr sz="9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4A86E8"/>
                </a:solidFill>
              </a:rPr>
              <a:t>https://github.com/jcjohnson/neural-style</a:t>
            </a:r>
            <a:endParaRPr sz="9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A86E8"/>
              </a:solidFill>
            </a:endParaRPr>
          </a:p>
        </p:txBody>
      </p:sp>
      <p:pic>
        <p:nvPicPr>
          <p:cNvPr id="333" name="Google Shape;33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200" y="2840423"/>
            <a:ext cx="450675" cy="5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9"/>
          <p:cNvSpPr txBox="1"/>
          <p:nvPr>
            <p:ph type="title"/>
          </p:nvPr>
        </p:nvSpPr>
        <p:spPr>
          <a:xfrm>
            <a:off x="1329525" y="2716375"/>
            <a:ext cx="28266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Our project</a:t>
            </a:r>
            <a:endParaRPr/>
          </a:p>
        </p:txBody>
      </p:sp>
      <p:sp>
        <p:nvSpPr>
          <p:cNvPr id="335" name="Google Shape;335;p39"/>
          <p:cNvSpPr txBox="1"/>
          <p:nvPr/>
        </p:nvSpPr>
        <p:spPr>
          <a:xfrm>
            <a:off x="873725" y="3638275"/>
            <a:ext cx="514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A86E8"/>
                </a:solidFill>
              </a:rPr>
              <a:t>https://drive.google.com/file/d/1R43bJGd4bdqdJhUvCDQAvBQzD3J4w0mE/view?usp=sharing</a:t>
            </a:r>
            <a:endParaRPr sz="12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1206475" y="32740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What is style transfer?</a:t>
            </a: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2654675" y="2481375"/>
            <a:ext cx="454500" cy="4545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15" name="Google Shape;115;p22"/>
          <p:cNvSpPr/>
          <p:nvPr/>
        </p:nvSpPr>
        <p:spPr>
          <a:xfrm>
            <a:off x="5962500" y="2481388"/>
            <a:ext cx="454500" cy="4545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87" y="1761250"/>
            <a:ext cx="2180913" cy="1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962" y="1761238"/>
            <a:ext cx="2643759" cy="189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1775" y="1761262"/>
            <a:ext cx="2261332" cy="18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923489" y="3716100"/>
            <a:ext cx="105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Content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4146313" y="3716100"/>
            <a:ext cx="84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Style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7269475" y="3716100"/>
            <a:ext cx="95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Result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Thank you for your time and attention 🙂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1212775" y="308450"/>
            <a:ext cx="27018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VGG-19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00" y="1067550"/>
            <a:ext cx="6275738" cy="38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/>
          <p:nvPr/>
        </p:nvSpPr>
        <p:spPr>
          <a:xfrm>
            <a:off x="3385325" y="2590638"/>
            <a:ext cx="454500" cy="4545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6992100" y="2590638"/>
            <a:ext cx="454500" cy="4545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/>
        </p:nvSpPr>
        <p:spPr>
          <a:xfrm>
            <a:off x="7535125" y="1956000"/>
            <a:ext cx="896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?</a:t>
            </a:r>
            <a:endParaRPr sz="10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675" y="270500"/>
            <a:ext cx="479334" cy="7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325" y="1643425"/>
            <a:ext cx="2348950" cy="23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9863" y="1643423"/>
            <a:ext cx="2520663" cy="23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1503700" y="4118550"/>
            <a:ext cx="93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Content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4956199" y="4118550"/>
            <a:ext cx="76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rPr>
              <a:t>Style</a:t>
            </a:r>
            <a:endParaRPr sz="1600">
              <a:solidFill>
                <a:schemeClr val="dk1"/>
              </a:solidFill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sp>
        <p:nvSpPr>
          <p:cNvPr id="140" name="Google Shape;140;p24"/>
          <p:cNvSpPr txBox="1"/>
          <p:nvPr>
            <p:ph type="title"/>
          </p:nvPr>
        </p:nvSpPr>
        <p:spPr>
          <a:xfrm>
            <a:off x="1182325" y="416000"/>
            <a:ext cx="50460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League Spartan Medium"/>
                <a:ea typeface="League Spartan Medium"/>
                <a:cs typeface="League Spartan Medium"/>
                <a:sym typeface="League Spartan Medium"/>
              </a:rPr>
              <a:t>What is our idea?</a:t>
            </a:r>
            <a:endParaRPr sz="2400"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1212775" y="308450"/>
            <a:ext cx="2806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Sound as a wave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634" y="1784249"/>
            <a:ext cx="3892368" cy="335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5088" y="1342435"/>
            <a:ext cx="4049987" cy="28305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5"/>
          <p:cNvCxnSpPr/>
          <p:nvPr/>
        </p:nvCxnSpPr>
        <p:spPr>
          <a:xfrm>
            <a:off x="2759963" y="1290821"/>
            <a:ext cx="3580200" cy="3003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5"/>
          <p:cNvCxnSpPr/>
          <p:nvPr/>
        </p:nvCxnSpPr>
        <p:spPr>
          <a:xfrm flipH="1">
            <a:off x="2771113" y="1267625"/>
            <a:ext cx="3847800" cy="298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634" y="1784249"/>
            <a:ext cx="3892368" cy="335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type="title"/>
          </p:nvPr>
        </p:nvSpPr>
        <p:spPr>
          <a:xfrm>
            <a:off x="1174800" y="361888"/>
            <a:ext cx="5046000" cy="5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Spectrogram</a:t>
            </a:r>
            <a:endParaRPr sz="2400">
              <a:latin typeface="League Spartan Medium"/>
              <a:ea typeface="League Spartan Medium"/>
              <a:cs typeface="League Spartan Medium"/>
              <a:sym typeface="League Spartan Medium"/>
            </a:endParaRPr>
          </a:p>
        </p:txBody>
      </p:sp>
      <p:cxnSp>
        <p:nvCxnSpPr>
          <p:cNvPr id="156" name="Google Shape;156;p26"/>
          <p:cNvCxnSpPr/>
          <p:nvPr/>
        </p:nvCxnSpPr>
        <p:spPr>
          <a:xfrm rot="10800000">
            <a:off x="1677821" y="1418996"/>
            <a:ext cx="0" cy="289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6"/>
          <p:cNvCxnSpPr/>
          <p:nvPr/>
        </p:nvCxnSpPr>
        <p:spPr>
          <a:xfrm>
            <a:off x="1677821" y="4308341"/>
            <a:ext cx="61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26"/>
          <p:cNvSpPr txBox="1"/>
          <p:nvPr/>
        </p:nvSpPr>
        <p:spPr>
          <a:xfrm>
            <a:off x="1341385" y="1418913"/>
            <a:ext cx="38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7237089" y="4273066"/>
            <a:ext cx="38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x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 rot="-5400000">
            <a:off x="846975" y="2666858"/>
            <a:ext cx="12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frequency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278888" y="4341170"/>
            <a:ext cx="9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time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084" y="1535208"/>
            <a:ext cx="5945674" cy="2740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1212775" y="308450"/>
            <a:ext cx="27018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Not VGG-19</a:t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376" y="1353331"/>
            <a:ext cx="2914300" cy="29427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7"/>
          <p:cNvCxnSpPr/>
          <p:nvPr/>
        </p:nvCxnSpPr>
        <p:spPr>
          <a:xfrm flipH="1">
            <a:off x="2683225" y="1328143"/>
            <a:ext cx="3788400" cy="2993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7"/>
          <p:cNvCxnSpPr/>
          <p:nvPr/>
        </p:nvCxnSpPr>
        <p:spPr>
          <a:xfrm>
            <a:off x="2672375" y="1351440"/>
            <a:ext cx="3524700" cy="301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1212775" y="308450"/>
            <a:ext cx="4126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Our Network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900" y="1332862"/>
            <a:ext cx="7870199" cy="310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1206475" y="32740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Losses</a:t>
            </a: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353" y="3386493"/>
            <a:ext cx="1642900" cy="138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3625" y="3392947"/>
            <a:ext cx="1642900" cy="13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2375" y="997403"/>
            <a:ext cx="4554150" cy="208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675" y="3337097"/>
            <a:ext cx="3989800" cy="804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475" y="4396400"/>
            <a:ext cx="3989800" cy="3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675" y="1336963"/>
            <a:ext cx="2197606" cy="7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675" y="2337013"/>
            <a:ext cx="3009210" cy="7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Monochrome Dark v1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